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8288000" cy="10287000"/>
  <p:notesSz cx="6858000" cy="9144000"/>
  <p:embeddedFontLst>
    <p:embeddedFont>
      <p:font typeface="Poppins" panose="00000500000000000000" pitchFamily="2" charset="0"/>
      <p:regular r:id="rId11"/>
      <p:bold r:id="rId12"/>
      <p:italic r:id="rId13"/>
      <p:boldItalic r:id="rId14"/>
    </p:embeddedFont>
    <p:embeddedFont>
      <p:font typeface="Poppins Bold" panose="00000800000000000000" charset="0"/>
      <p:regular r:id="rId15"/>
      <p:bold r:id="rId16"/>
    </p:embeddedFont>
    <p:embeddedFont>
      <p:font typeface="Poppins Italics" panose="020B0604020202020204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BC3A3C-0FEA-48D9-B31E-6BB29C19654D}" v="16" dt="2026-04-07T18:18:02.6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1" d="100"/>
          <a:sy n="71" d="100"/>
        </p:scale>
        <p:origin x="71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4/8/2026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sv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8.sv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8.sv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1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8.sv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418908" y="342900"/>
            <a:ext cx="5450185" cy="4595252"/>
          </a:xfrm>
          <a:custGeom>
            <a:avLst/>
            <a:gdLst/>
            <a:ahLst/>
            <a:cxnLst/>
            <a:rect l="l" t="t" r="r" b="b"/>
            <a:pathLst>
              <a:path w="2334393" h="1968213">
                <a:moveTo>
                  <a:pt x="0" y="0"/>
                </a:moveTo>
                <a:lnTo>
                  <a:pt x="2334392" y="0"/>
                </a:lnTo>
                <a:lnTo>
                  <a:pt x="2334392" y="1968214"/>
                </a:lnTo>
                <a:lnTo>
                  <a:pt x="0" y="19682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algn="ctr"/>
            <a:endParaRPr lang="pt-BR" dirty="0"/>
          </a:p>
        </p:txBody>
      </p:sp>
      <p:grpSp>
        <p:nvGrpSpPr>
          <p:cNvPr id="3" name="Group 3"/>
          <p:cNvGrpSpPr/>
          <p:nvPr/>
        </p:nvGrpSpPr>
        <p:grpSpPr>
          <a:xfrm>
            <a:off x="-56464" y="5226976"/>
            <a:ext cx="18400928" cy="3345524"/>
            <a:chOff x="0" y="0"/>
            <a:chExt cx="24534570" cy="4460699"/>
          </a:xfrm>
        </p:grpSpPr>
        <p:sp>
          <p:nvSpPr>
            <p:cNvPr id="4" name="AutoShape 4"/>
            <p:cNvSpPr/>
            <p:nvPr/>
          </p:nvSpPr>
          <p:spPr>
            <a:xfrm>
              <a:off x="0" y="4435299"/>
              <a:ext cx="24484380" cy="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3046014" y="1052211"/>
              <a:ext cx="18492733" cy="14268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143"/>
                </a:lnSpc>
              </a:pPr>
              <a:r>
                <a:rPr lang="en-US" sz="7599" b="1">
                  <a:solidFill>
                    <a:srgbClr val="972626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EDUCAÇÃO PREVIDENCIÁRIA</a:t>
              </a:r>
            </a:p>
          </p:txBody>
        </p:sp>
        <p:sp>
          <p:nvSpPr>
            <p:cNvPr id="6" name="AutoShape 6"/>
            <p:cNvSpPr/>
            <p:nvPr/>
          </p:nvSpPr>
          <p:spPr>
            <a:xfrm>
              <a:off x="50190" y="25400"/>
              <a:ext cx="24484380" cy="0"/>
            </a:xfrm>
            <a:prstGeom prst="line">
              <a:avLst/>
            </a:prstGeom>
            <a:ln w="50800" cap="flat">
              <a:solidFill>
                <a:srgbClr val="000000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4915245" y="2766942"/>
              <a:ext cx="14754271" cy="75395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3759"/>
                </a:lnSpc>
              </a:pPr>
              <a:r>
                <a:rPr lang="en-US" sz="3999" i="1">
                  <a:solidFill>
                    <a:srgbClr val="000000"/>
                  </a:solidFill>
                  <a:latin typeface="Poppins Italics"/>
                  <a:ea typeface="Poppins Italics"/>
                  <a:cs typeface="Poppins Italics"/>
                  <a:sym typeface="Poppins Italics"/>
                </a:rPr>
                <a:t>O desafio que transforma o futuro do RPPS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644315" y="227822"/>
            <a:ext cx="2334393" cy="1968213"/>
          </a:xfrm>
          <a:custGeom>
            <a:avLst/>
            <a:gdLst/>
            <a:ahLst/>
            <a:cxnLst/>
            <a:rect l="l" t="t" r="r" b="b"/>
            <a:pathLst>
              <a:path w="2334393" h="1968213">
                <a:moveTo>
                  <a:pt x="0" y="0"/>
                </a:moveTo>
                <a:lnTo>
                  <a:pt x="2334392" y="0"/>
                </a:lnTo>
                <a:lnTo>
                  <a:pt x="2334392" y="1968214"/>
                </a:lnTo>
                <a:lnTo>
                  <a:pt x="0" y="19682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-1256427" y="-185228"/>
            <a:ext cx="10290738" cy="10472228"/>
          </a:xfrm>
          <a:custGeom>
            <a:avLst/>
            <a:gdLst/>
            <a:ahLst/>
            <a:cxnLst/>
            <a:rect l="l" t="t" r="r" b="b"/>
            <a:pathLst>
              <a:path w="10290738" h="10472228">
                <a:moveTo>
                  <a:pt x="0" y="0"/>
                </a:moveTo>
                <a:lnTo>
                  <a:pt x="10290738" y="0"/>
                </a:lnTo>
                <a:lnTo>
                  <a:pt x="10290738" y="10472228"/>
                </a:lnTo>
                <a:lnTo>
                  <a:pt x="0" y="104722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900" r="-21216"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4" name="Group 4"/>
          <p:cNvGrpSpPr/>
          <p:nvPr/>
        </p:nvGrpSpPr>
        <p:grpSpPr>
          <a:xfrm>
            <a:off x="10546013" y="3346320"/>
            <a:ext cx="7158272" cy="3594359"/>
            <a:chOff x="0" y="0"/>
            <a:chExt cx="9544363" cy="4792479"/>
          </a:xfrm>
        </p:grpSpPr>
        <p:sp>
          <p:nvSpPr>
            <p:cNvPr id="5" name="TextBox 5"/>
            <p:cNvSpPr txBox="1"/>
            <p:nvPr/>
          </p:nvSpPr>
          <p:spPr>
            <a:xfrm>
              <a:off x="0" y="3980738"/>
              <a:ext cx="9544363" cy="81174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900"/>
                </a:lnSpc>
                <a:spcBef>
                  <a:spcPct val="0"/>
                </a:spcBef>
              </a:pPr>
              <a:r>
                <a:rPr lang="en-US" sz="3500">
                  <a:solidFill>
                    <a:srgbClr val="232932"/>
                  </a:solidFill>
                  <a:latin typeface="Poppins"/>
                  <a:ea typeface="Poppins"/>
                  <a:cs typeface="Poppins"/>
                  <a:sym typeface="Poppins"/>
                </a:rPr>
                <a:t>Mesmo começando pequeno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104775"/>
              <a:ext cx="9544363" cy="388175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7620"/>
                </a:lnSpc>
              </a:pPr>
              <a:r>
                <a:rPr lang="en-US" sz="6000" b="1" spc="-324" dirty="0">
                  <a:solidFill>
                    <a:srgbClr val="972626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EDUCAÇÃO PREVIDENCIÁRIA É POSSÍVEL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644315" y="227822"/>
            <a:ext cx="2334393" cy="1968213"/>
          </a:xfrm>
          <a:custGeom>
            <a:avLst/>
            <a:gdLst/>
            <a:ahLst/>
            <a:cxnLst/>
            <a:rect l="l" t="t" r="r" b="b"/>
            <a:pathLst>
              <a:path w="2334393" h="1968213">
                <a:moveTo>
                  <a:pt x="0" y="0"/>
                </a:moveTo>
                <a:lnTo>
                  <a:pt x="2334392" y="0"/>
                </a:lnTo>
                <a:lnTo>
                  <a:pt x="2334392" y="1968214"/>
                </a:lnTo>
                <a:lnTo>
                  <a:pt x="0" y="19682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Freeform 3"/>
          <p:cNvSpPr/>
          <p:nvPr/>
        </p:nvSpPr>
        <p:spPr>
          <a:xfrm>
            <a:off x="0" y="-3226263"/>
            <a:ext cx="8549981" cy="13637673"/>
          </a:xfrm>
          <a:custGeom>
            <a:avLst/>
            <a:gdLst/>
            <a:ahLst/>
            <a:cxnLst/>
            <a:rect l="l" t="t" r="r" b="b"/>
            <a:pathLst>
              <a:path w="8549981" h="13637673">
                <a:moveTo>
                  <a:pt x="0" y="0"/>
                </a:moveTo>
                <a:lnTo>
                  <a:pt x="8549981" y="0"/>
                </a:lnTo>
                <a:lnTo>
                  <a:pt x="8549981" y="13637673"/>
                </a:lnTo>
                <a:lnTo>
                  <a:pt x="0" y="136376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9562"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4" name="Freeform 4"/>
          <p:cNvSpPr/>
          <p:nvPr/>
        </p:nvSpPr>
        <p:spPr>
          <a:xfrm>
            <a:off x="9648518" y="4962590"/>
            <a:ext cx="692686" cy="414352"/>
          </a:xfrm>
          <a:custGeom>
            <a:avLst/>
            <a:gdLst/>
            <a:ahLst/>
            <a:cxnLst/>
            <a:rect l="l" t="t" r="r" b="b"/>
            <a:pathLst>
              <a:path w="692686" h="414352">
                <a:moveTo>
                  <a:pt x="0" y="0"/>
                </a:moveTo>
                <a:lnTo>
                  <a:pt x="692686" y="0"/>
                </a:lnTo>
                <a:lnTo>
                  <a:pt x="692686" y="414352"/>
                </a:lnTo>
                <a:lnTo>
                  <a:pt x="0" y="41435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5" name="TextBox 5"/>
          <p:cNvSpPr txBox="1"/>
          <p:nvPr/>
        </p:nvSpPr>
        <p:spPr>
          <a:xfrm>
            <a:off x="10519230" y="4857551"/>
            <a:ext cx="5321093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00"/>
              </a:lnSpc>
            </a:pPr>
            <a:r>
              <a:rPr lang="en-US" sz="30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Falta de equipe </a:t>
            </a:r>
          </a:p>
        </p:txBody>
      </p:sp>
      <p:sp>
        <p:nvSpPr>
          <p:cNvPr id="6" name="Freeform 6"/>
          <p:cNvSpPr/>
          <p:nvPr/>
        </p:nvSpPr>
        <p:spPr>
          <a:xfrm>
            <a:off x="9648518" y="5952608"/>
            <a:ext cx="692686" cy="414352"/>
          </a:xfrm>
          <a:custGeom>
            <a:avLst/>
            <a:gdLst/>
            <a:ahLst/>
            <a:cxnLst/>
            <a:rect l="l" t="t" r="r" b="b"/>
            <a:pathLst>
              <a:path w="692686" h="414352">
                <a:moveTo>
                  <a:pt x="0" y="0"/>
                </a:moveTo>
                <a:lnTo>
                  <a:pt x="692686" y="0"/>
                </a:lnTo>
                <a:lnTo>
                  <a:pt x="692686" y="414353"/>
                </a:lnTo>
                <a:lnTo>
                  <a:pt x="0" y="41435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7" name="TextBox 7"/>
          <p:cNvSpPr txBox="1"/>
          <p:nvPr/>
        </p:nvSpPr>
        <p:spPr>
          <a:xfrm>
            <a:off x="10519230" y="5895458"/>
            <a:ext cx="5321093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900"/>
              </a:lnSpc>
            </a:pPr>
            <a:r>
              <a:rPr lang="en-US" sz="30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Acúmulo de funções </a:t>
            </a:r>
          </a:p>
        </p:txBody>
      </p:sp>
      <p:sp>
        <p:nvSpPr>
          <p:cNvPr id="8" name="Freeform 8"/>
          <p:cNvSpPr/>
          <p:nvPr/>
        </p:nvSpPr>
        <p:spPr>
          <a:xfrm>
            <a:off x="9648518" y="6938461"/>
            <a:ext cx="692686" cy="414352"/>
          </a:xfrm>
          <a:custGeom>
            <a:avLst/>
            <a:gdLst/>
            <a:ahLst/>
            <a:cxnLst/>
            <a:rect l="l" t="t" r="r" b="b"/>
            <a:pathLst>
              <a:path w="692686" h="414352">
                <a:moveTo>
                  <a:pt x="0" y="0"/>
                </a:moveTo>
                <a:lnTo>
                  <a:pt x="692686" y="0"/>
                </a:lnTo>
                <a:lnTo>
                  <a:pt x="692686" y="414352"/>
                </a:lnTo>
                <a:lnTo>
                  <a:pt x="0" y="41435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9" name="TextBox 9"/>
          <p:cNvSpPr txBox="1"/>
          <p:nvPr/>
        </p:nvSpPr>
        <p:spPr>
          <a:xfrm>
            <a:off x="10519230" y="6838463"/>
            <a:ext cx="7230592" cy="51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Baixa prioridade na gestão municipal 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648518" y="1491416"/>
            <a:ext cx="7504935" cy="29375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20"/>
              </a:lnSpc>
            </a:pPr>
            <a:r>
              <a:rPr lang="en-US" sz="6000" b="1" spc="-324">
                <a:solidFill>
                  <a:srgbClr val="972626"/>
                </a:solidFill>
                <a:latin typeface="Poppins Bold"/>
                <a:ea typeface="Poppins Bold"/>
                <a:cs typeface="Poppins Bold"/>
                <a:sym typeface="Poppins Bold"/>
              </a:rPr>
              <a:t>O MAIOR DESAFIO NÃO É TÉCNICO, É ESTRUTURAL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519230" y="7772400"/>
            <a:ext cx="7230592" cy="1009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900"/>
              </a:lnSpc>
            </a:pPr>
            <a:r>
              <a:rPr lang="en-US" sz="30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Dificuldade de engajamento dos servidores </a:t>
            </a:r>
          </a:p>
        </p:txBody>
      </p:sp>
      <p:sp>
        <p:nvSpPr>
          <p:cNvPr id="12" name="Freeform 12"/>
          <p:cNvSpPr/>
          <p:nvPr/>
        </p:nvSpPr>
        <p:spPr>
          <a:xfrm>
            <a:off x="9648518" y="7829550"/>
            <a:ext cx="692686" cy="414352"/>
          </a:xfrm>
          <a:custGeom>
            <a:avLst/>
            <a:gdLst/>
            <a:ahLst/>
            <a:cxnLst/>
            <a:rect l="l" t="t" r="r" b="b"/>
            <a:pathLst>
              <a:path w="692686" h="414352">
                <a:moveTo>
                  <a:pt x="0" y="0"/>
                </a:moveTo>
                <a:lnTo>
                  <a:pt x="692686" y="0"/>
                </a:lnTo>
                <a:lnTo>
                  <a:pt x="692686" y="414352"/>
                </a:lnTo>
                <a:lnTo>
                  <a:pt x="0" y="41435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" y="1314132"/>
            <a:ext cx="4828838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588439" y="3233139"/>
            <a:ext cx="3594215" cy="6053507"/>
            <a:chOff x="0" y="0"/>
            <a:chExt cx="865806" cy="145822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65806" cy="1458222"/>
            </a:xfrm>
            <a:custGeom>
              <a:avLst/>
              <a:gdLst/>
              <a:ahLst/>
              <a:cxnLst/>
              <a:rect l="l" t="t" r="r" b="b"/>
              <a:pathLst>
                <a:path w="865806" h="1458222">
                  <a:moveTo>
                    <a:pt x="0" y="0"/>
                  </a:moveTo>
                  <a:lnTo>
                    <a:pt x="865806" y="0"/>
                  </a:lnTo>
                  <a:lnTo>
                    <a:pt x="865806" y="1458222"/>
                  </a:lnTo>
                  <a:lnTo>
                    <a:pt x="0" y="1458222"/>
                  </a:lnTo>
                  <a:close/>
                </a:path>
              </a:pathLst>
            </a:custGeom>
            <a:ln w="1905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865806" cy="1515372"/>
            </a:xfrm>
            <a:prstGeom prst="rect">
              <a:avLst/>
            </a:prstGeom>
          </p:spPr>
          <p:txBody>
            <a:bodyPr lIns="55542" tIns="55542" rIns="55542" bIns="55542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161825" y="3233139"/>
            <a:ext cx="4055119" cy="3067989"/>
            <a:chOff x="0" y="0"/>
            <a:chExt cx="976833" cy="73904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76833" cy="739044"/>
            </a:xfrm>
            <a:custGeom>
              <a:avLst/>
              <a:gdLst/>
              <a:ahLst/>
              <a:cxnLst/>
              <a:rect l="l" t="t" r="r" b="b"/>
              <a:pathLst>
                <a:path w="976833" h="739044">
                  <a:moveTo>
                    <a:pt x="0" y="0"/>
                  </a:moveTo>
                  <a:lnTo>
                    <a:pt x="976833" y="0"/>
                  </a:lnTo>
                  <a:lnTo>
                    <a:pt x="976833" y="739044"/>
                  </a:lnTo>
                  <a:lnTo>
                    <a:pt x="0" y="739044"/>
                  </a:lnTo>
                  <a:close/>
                </a:path>
              </a:pathLst>
            </a:custGeom>
            <a:ln w="1905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976833" cy="796194"/>
            </a:xfrm>
            <a:prstGeom prst="rect">
              <a:avLst/>
            </a:prstGeom>
          </p:spPr>
          <p:txBody>
            <a:bodyPr lIns="55542" tIns="55542" rIns="55542" bIns="55542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161825" y="6284218"/>
            <a:ext cx="6397341" cy="3002428"/>
            <a:chOff x="0" y="0"/>
            <a:chExt cx="1541048" cy="72325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541048" cy="723251"/>
            </a:xfrm>
            <a:custGeom>
              <a:avLst/>
              <a:gdLst/>
              <a:ahLst/>
              <a:cxnLst/>
              <a:rect l="l" t="t" r="r" b="b"/>
              <a:pathLst>
                <a:path w="1541048" h="723251">
                  <a:moveTo>
                    <a:pt x="0" y="0"/>
                  </a:moveTo>
                  <a:lnTo>
                    <a:pt x="1541048" y="0"/>
                  </a:lnTo>
                  <a:lnTo>
                    <a:pt x="1541048" y="723251"/>
                  </a:lnTo>
                  <a:lnTo>
                    <a:pt x="0" y="723251"/>
                  </a:lnTo>
                  <a:close/>
                </a:path>
              </a:pathLst>
            </a:custGeom>
            <a:ln w="1905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57150"/>
              <a:ext cx="1541048" cy="780401"/>
            </a:xfrm>
            <a:prstGeom prst="rect">
              <a:avLst/>
            </a:prstGeom>
          </p:spPr>
          <p:txBody>
            <a:bodyPr lIns="55542" tIns="55542" rIns="55542" bIns="55542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379996" y="6512100"/>
            <a:ext cx="5943812" cy="2508620"/>
            <a:chOff x="0" y="0"/>
            <a:chExt cx="1958573" cy="82662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958573" cy="826627"/>
            </a:xfrm>
            <a:custGeom>
              <a:avLst/>
              <a:gdLst/>
              <a:ahLst/>
              <a:cxnLst/>
              <a:rect l="l" t="t" r="r" b="b"/>
              <a:pathLst>
                <a:path w="1958573" h="826627">
                  <a:moveTo>
                    <a:pt x="0" y="0"/>
                  </a:moveTo>
                  <a:lnTo>
                    <a:pt x="1958573" y="0"/>
                  </a:lnTo>
                  <a:lnTo>
                    <a:pt x="1958573" y="826627"/>
                  </a:lnTo>
                  <a:lnTo>
                    <a:pt x="0" y="826627"/>
                  </a:lnTo>
                  <a:close/>
                </a:path>
              </a:pathLst>
            </a:custGeom>
            <a:blipFill>
              <a:blip r:embed="rId2"/>
              <a:stretch>
                <a:fillRect t="-103574" b="-112515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828948" y="3427502"/>
            <a:ext cx="3135009" cy="5593218"/>
            <a:chOff x="0" y="0"/>
            <a:chExt cx="1033032" cy="1843048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033032" cy="1843048"/>
            </a:xfrm>
            <a:custGeom>
              <a:avLst/>
              <a:gdLst/>
              <a:ahLst/>
              <a:cxnLst/>
              <a:rect l="l" t="t" r="r" b="b"/>
              <a:pathLst>
                <a:path w="1033032" h="1843048">
                  <a:moveTo>
                    <a:pt x="0" y="0"/>
                  </a:moveTo>
                  <a:lnTo>
                    <a:pt x="1033032" y="0"/>
                  </a:lnTo>
                  <a:lnTo>
                    <a:pt x="1033032" y="1843048"/>
                  </a:lnTo>
                  <a:lnTo>
                    <a:pt x="0" y="1843048"/>
                  </a:lnTo>
                  <a:close/>
                </a:path>
              </a:pathLst>
            </a:custGeom>
            <a:blipFill>
              <a:blip r:embed="rId3"/>
              <a:stretch>
                <a:fillRect l="-24152" r="-24152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4379996" y="3427502"/>
            <a:ext cx="3610027" cy="2672965"/>
            <a:chOff x="0" y="0"/>
            <a:chExt cx="1189557" cy="880781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89557" cy="880781"/>
            </a:xfrm>
            <a:custGeom>
              <a:avLst/>
              <a:gdLst/>
              <a:ahLst/>
              <a:cxnLst/>
              <a:rect l="l" t="t" r="r" b="b"/>
              <a:pathLst>
                <a:path w="1189557" h="880781">
                  <a:moveTo>
                    <a:pt x="0" y="0"/>
                  </a:moveTo>
                  <a:lnTo>
                    <a:pt x="1189557" y="0"/>
                  </a:lnTo>
                  <a:lnTo>
                    <a:pt x="1189557" y="880781"/>
                  </a:lnTo>
                  <a:lnTo>
                    <a:pt x="0" y="880781"/>
                  </a:lnTo>
                  <a:close/>
                </a:path>
              </a:pathLst>
            </a:custGeom>
            <a:blipFill>
              <a:blip r:embed="rId4"/>
              <a:stretch>
                <a:fillRect t="-17528" b="-17528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8" name="Freeform 18"/>
          <p:cNvSpPr/>
          <p:nvPr/>
        </p:nvSpPr>
        <p:spPr>
          <a:xfrm>
            <a:off x="10757034" y="6541284"/>
            <a:ext cx="579058" cy="534181"/>
          </a:xfrm>
          <a:custGeom>
            <a:avLst/>
            <a:gdLst/>
            <a:ahLst/>
            <a:cxnLst/>
            <a:rect l="l" t="t" r="r" b="b"/>
            <a:pathLst>
              <a:path w="579058" h="534181">
                <a:moveTo>
                  <a:pt x="0" y="0"/>
                </a:moveTo>
                <a:lnTo>
                  <a:pt x="579058" y="0"/>
                </a:lnTo>
                <a:lnTo>
                  <a:pt x="579058" y="534181"/>
                </a:lnTo>
                <a:lnTo>
                  <a:pt x="0" y="53418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19" name="Freeform 19"/>
          <p:cNvSpPr/>
          <p:nvPr/>
        </p:nvSpPr>
        <p:spPr>
          <a:xfrm>
            <a:off x="10757034" y="7503931"/>
            <a:ext cx="579058" cy="534181"/>
          </a:xfrm>
          <a:custGeom>
            <a:avLst/>
            <a:gdLst/>
            <a:ahLst/>
            <a:cxnLst/>
            <a:rect l="l" t="t" r="r" b="b"/>
            <a:pathLst>
              <a:path w="579058" h="534181">
                <a:moveTo>
                  <a:pt x="0" y="0"/>
                </a:moveTo>
                <a:lnTo>
                  <a:pt x="579058" y="0"/>
                </a:lnTo>
                <a:lnTo>
                  <a:pt x="579058" y="534181"/>
                </a:lnTo>
                <a:lnTo>
                  <a:pt x="0" y="534181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0" name="Freeform 20"/>
          <p:cNvSpPr/>
          <p:nvPr/>
        </p:nvSpPr>
        <p:spPr>
          <a:xfrm>
            <a:off x="10757034" y="8466577"/>
            <a:ext cx="610300" cy="563002"/>
          </a:xfrm>
          <a:custGeom>
            <a:avLst/>
            <a:gdLst/>
            <a:ahLst/>
            <a:cxnLst/>
            <a:rect l="l" t="t" r="r" b="b"/>
            <a:pathLst>
              <a:path w="610300" h="563002">
                <a:moveTo>
                  <a:pt x="0" y="0"/>
                </a:moveTo>
                <a:lnTo>
                  <a:pt x="610300" y="0"/>
                </a:lnTo>
                <a:lnTo>
                  <a:pt x="610300" y="563002"/>
                </a:lnTo>
                <a:lnTo>
                  <a:pt x="0" y="56300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21" name="Group 21"/>
          <p:cNvGrpSpPr/>
          <p:nvPr/>
        </p:nvGrpSpPr>
        <p:grpSpPr>
          <a:xfrm>
            <a:off x="8414813" y="1183091"/>
            <a:ext cx="6937219" cy="4917376"/>
            <a:chOff x="0" y="0"/>
            <a:chExt cx="1296319" cy="918882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1296319" cy="918882"/>
            </a:xfrm>
            <a:custGeom>
              <a:avLst/>
              <a:gdLst/>
              <a:ahLst/>
              <a:cxnLst/>
              <a:rect l="l" t="t" r="r" b="b"/>
              <a:pathLst>
                <a:path w="1296319" h="918882">
                  <a:moveTo>
                    <a:pt x="0" y="0"/>
                  </a:moveTo>
                  <a:lnTo>
                    <a:pt x="1296319" y="0"/>
                  </a:lnTo>
                  <a:lnTo>
                    <a:pt x="1296319" y="918882"/>
                  </a:lnTo>
                  <a:lnTo>
                    <a:pt x="0" y="918882"/>
                  </a:lnTo>
                  <a:close/>
                </a:path>
              </a:pathLst>
            </a:custGeom>
            <a:blipFill>
              <a:blip r:embed="rId6"/>
              <a:stretch>
                <a:fillRect l="-2342" t="-6339" r="-12534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23" name="Freeform 23"/>
          <p:cNvSpPr/>
          <p:nvPr/>
        </p:nvSpPr>
        <p:spPr>
          <a:xfrm>
            <a:off x="15644315" y="227822"/>
            <a:ext cx="2334393" cy="1968213"/>
          </a:xfrm>
          <a:custGeom>
            <a:avLst/>
            <a:gdLst/>
            <a:ahLst/>
            <a:cxnLst/>
            <a:rect l="l" t="t" r="r" b="b"/>
            <a:pathLst>
              <a:path w="2334393" h="1968213">
                <a:moveTo>
                  <a:pt x="0" y="0"/>
                </a:moveTo>
                <a:lnTo>
                  <a:pt x="2334392" y="0"/>
                </a:lnTo>
                <a:lnTo>
                  <a:pt x="2334392" y="1968214"/>
                </a:lnTo>
                <a:lnTo>
                  <a:pt x="0" y="196821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24" name="TextBox 24"/>
          <p:cNvSpPr txBox="1"/>
          <p:nvPr/>
        </p:nvSpPr>
        <p:spPr>
          <a:xfrm>
            <a:off x="828948" y="886054"/>
            <a:ext cx="7088000" cy="21596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31"/>
              </a:lnSpc>
            </a:pPr>
            <a:r>
              <a:rPr lang="en-US" sz="6560" b="1" spc="-354" dirty="0">
                <a:solidFill>
                  <a:srgbClr val="972626"/>
                </a:solidFill>
                <a:latin typeface="Poppins Bold"/>
                <a:ea typeface="Poppins Bold"/>
                <a:cs typeface="Poppins Bold"/>
                <a:sym typeface="Poppins Bold"/>
              </a:rPr>
              <a:t>EDUCAÇÃO NÃO COMEÇA GRANDE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11369818" y="6508996"/>
            <a:ext cx="4092439" cy="560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92"/>
              </a:lnSpc>
              <a:spcBef>
                <a:spcPct val="0"/>
              </a:spcBef>
            </a:pPr>
            <a:r>
              <a:rPr lang="en-US" sz="325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Começa simples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1714533" y="7435358"/>
            <a:ext cx="3637499" cy="5856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92"/>
              </a:lnSpc>
              <a:spcBef>
                <a:spcPct val="0"/>
              </a:spcBef>
            </a:pPr>
            <a:r>
              <a:rPr lang="en-US" sz="328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Começa próxima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11491777" y="8466843"/>
            <a:ext cx="4073011" cy="5674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592"/>
              </a:lnSpc>
              <a:spcBef>
                <a:spcPct val="0"/>
              </a:spcBef>
            </a:pPr>
            <a:r>
              <a:rPr lang="en-US" sz="3280" dirty="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Começa possível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007442" y="1219050"/>
            <a:ext cx="9735685" cy="7848900"/>
            <a:chOff x="0" y="0"/>
            <a:chExt cx="12980913" cy="10465200"/>
          </a:xfrm>
        </p:grpSpPr>
        <p:grpSp>
          <p:nvGrpSpPr>
            <p:cNvPr id="3" name="Group 3"/>
            <p:cNvGrpSpPr/>
            <p:nvPr/>
          </p:nvGrpSpPr>
          <p:grpSpPr>
            <a:xfrm>
              <a:off x="4928792" y="5779359"/>
              <a:ext cx="8052121" cy="4685842"/>
              <a:chOff x="0" y="0"/>
              <a:chExt cx="2267990" cy="1319832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2267990" cy="1319832"/>
              </a:xfrm>
              <a:custGeom>
                <a:avLst/>
                <a:gdLst/>
                <a:ahLst/>
                <a:cxnLst/>
                <a:rect l="l" t="t" r="r" b="b"/>
                <a:pathLst>
                  <a:path w="2267990" h="1319832">
                    <a:moveTo>
                      <a:pt x="0" y="0"/>
                    </a:moveTo>
                    <a:lnTo>
                      <a:pt x="2267990" y="0"/>
                    </a:lnTo>
                    <a:lnTo>
                      <a:pt x="2267990" y="1319832"/>
                    </a:lnTo>
                    <a:lnTo>
                      <a:pt x="0" y="1319832"/>
                    </a:lnTo>
                    <a:close/>
                  </a:path>
                </a:pathLst>
              </a:custGeom>
              <a:blipFill>
                <a:blip r:embed="rId2"/>
                <a:stretch>
                  <a:fillRect l="-6811" t="-11220" r="-6550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5" name="Group 5"/>
            <p:cNvGrpSpPr/>
            <p:nvPr/>
          </p:nvGrpSpPr>
          <p:grpSpPr>
            <a:xfrm>
              <a:off x="0" y="7039845"/>
              <a:ext cx="4646230" cy="3425355"/>
              <a:chOff x="0" y="0"/>
              <a:chExt cx="1308674" cy="964798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308674" cy="964798"/>
              </a:xfrm>
              <a:custGeom>
                <a:avLst/>
                <a:gdLst/>
                <a:ahLst/>
                <a:cxnLst/>
                <a:rect l="l" t="t" r="r" b="b"/>
                <a:pathLst>
                  <a:path w="1308674" h="964798">
                    <a:moveTo>
                      <a:pt x="0" y="0"/>
                    </a:moveTo>
                    <a:lnTo>
                      <a:pt x="1308674" y="0"/>
                    </a:lnTo>
                    <a:lnTo>
                      <a:pt x="1308674" y="964798"/>
                    </a:lnTo>
                    <a:lnTo>
                      <a:pt x="0" y="964798"/>
                    </a:lnTo>
                    <a:close/>
                  </a:path>
                </a:pathLst>
              </a:custGeom>
              <a:blipFill>
                <a:blip r:embed="rId3"/>
                <a:stretch>
                  <a:fillRect t="-865" b="-865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>
              <a:off x="0" y="0"/>
              <a:ext cx="4646230" cy="6705969"/>
              <a:chOff x="0" y="0"/>
              <a:chExt cx="1276955" cy="1843048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276955" cy="1843048"/>
              </a:xfrm>
              <a:custGeom>
                <a:avLst/>
                <a:gdLst/>
                <a:ahLst/>
                <a:cxnLst/>
                <a:rect l="l" t="t" r="r" b="b"/>
                <a:pathLst>
                  <a:path w="1276955" h="1843048">
                    <a:moveTo>
                      <a:pt x="0" y="0"/>
                    </a:moveTo>
                    <a:lnTo>
                      <a:pt x="1276955" y="0"/>
                    </a:lnTo>
                    <a:lnTo>
                      <a:pt x="1276955" y="1843048"/>
                    </a:lnTo>
                    <a:lnTo>
                      <a:pt x="0" y="1843048"/>
                    </a:lnTo>
                    <a:close/>
                  </a:path>
                </a:pathLst>
              </a:custGeom>
              <a:blipFill>
                <a:blip r:embed="rId4"/>
                <a:stretch>
                  <a:fillRect l="-25027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4928792" y="0"/>
              <a:ext cx="8052121" cy="5489521"/>
              <a:chOff x="0" y="0"/>
              <a:chExt cx="2530121" cy="1724906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2530121" cy="1724906"/>
              </a:xfrm>
              <a:custGeom>
                <a:avLst/>
                <a:gdLst/>
                <a:ahLst/>
                <a:cxnLst/>
                <a:rect l="l" t="t" r="r" b="b"/>
                <a:pathLst>
                  <a:path w="2530121" h="1724906">
                    <a:moveTo>
                      <a:pt x="0" y="0"/>
                    </a:moveTo>
                    <a:lnTo>
                      <a:pt x="2530121" y="0"/>
                    </a:lnTo>
                    <a:lnTo>
                      <a:pt x="2530121" y="1724906"/>
                    </a:lnTo>
                    <a:lnTo>
                      <a:pt x="0" y="1724906"/>
                    </a:lnTo>
                    <a:close/>
                  </a:path>
                </a:pathLst>
              </a:custGeom>
              <a:blipFill>
                <a:blip r:embed="rId5"/>
                <a:stretch>
                  <a:fillRect l="-5646" t="-16529" r="-2600" b="-7109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</p:grpSp>
      </p:grpSp>
      <p:sp>
        <p:nvSpPr>
          <p:cNvPr id="11" name="Freeform 11"/>
          <p:cNvSpPr/>
          <p:nvPr/>
        </p:nvSpPr>
        <p:spPr>
          <a:xfrm>
            <a:off x="15644315" y="227822"/>
            <a:ext cx="2334393" cy="1968213"/>
          </a:xfrm>
          <a:custGeom>
            <a:avLst/>
            <a:gdLst/>
            <a:ahLst/>
            <a:cxnLst/>
            <a:rect l="l" t="t" r="r" b="b"/>
            <a:pathLst>
              <a:path w="2334393" h="1968213">
                <a:moveTo>
                  <a:pt x="0" y="0"/>
                </a:moveTo>
                <a:lnTo>
                  <a:pt x="2334392" y="0"/>
                </a:lnTo>
                <a:lnTo>
                  <a:pt x="2334392" y="1968214"/>
                </a:lnTo>
                <a:lnTo>
                  <a:pt x="0" y="196821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2" name="Group 12"/>
          <p:cNvGrpSpPr/>
          <p:nvPr/>
        </p:nvGrpSpPr>
        <p:grpSpPr>
          <a:xfrm>
            <a:off x="579160" y="2553248"/>
            <a:ext cx="7428282" cy="5180503"/>
            <a:chOff x="0" y="0"/>
            <a:chExt cx="9904376" cy="6907338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95250"/>
              <a:ext cx="8473445" cy="12711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7366"/>
                </a:lnSpc>
              </a:pPr>
              <a:r>
                <a:rPr lang="en-US" sz="5800" b="1" spc="-313">
                  <a:solidFill>
                    <a:srgbClr val="972626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PEQUENAS AÇÕES.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1584173"/>
              <a:ext cx="9904376" cy="127110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7366"/>
                </a:lnSpc>
              </a:pPr>
              <a:r>
                <a:rPr lang="en-US" sz="5800" b="1" spc="-313">
                  <a:solidFill>
                    <a:srgbClr val="972626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GRANDES IMPACTOS.</a:t>
              </a:r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3754614"/>
              <a:ext cx="772077" cy="712241"/>
            </a:xfrm>
            <a:custGeom>
              <a:avLst/>
              <a:gdLst/>
              <a:ahLst/>
              <a:cxnLst/>
              <a:rect l="l" t="t" r="r" b="b"/>
              <a:pathLst>
                <a:path w="772077" h="712241">
                  <a:moveTo>
                    <a:pt x="0" y="0"/>
                  </a:moveTo>
                  <a:lnTo>
                    <a:pt x="772077" y="0"/>
                  </a:lnTo>
                  <a:lnTo>
                    <a:pt x="772077" y="712241"/>
                  </a:lnTo>
                  <a:lnTo>
                    <a:pt x="0" y="712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1086184" y="3714627"/>
              <a:ext cx="5230192" cy="7522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92"/>
                </a:lnSpc>
                <a:spcBef>
                  <a:spcPct val="0"/>
                </a:spcBef>
              </a:pPr>
              <a:r>
                <a:rPr lang="en-US" sz="328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Conversas diretas</a:t>
              </a:r>
            </a:p>
          </p:txBody>
        </p:sp>
        <p:sp>
          <p:nvSpPr>
            <p:cNvPr id="17" name="Freeform 17"/>
            <p:cNvSpPr/>
            <p:nvPr/>
          </p:nvSpPr>
          <p:spPr>
            <a:xfrm>
              <a:off x="0" y="4974855"/>
              <a:ext cx="772077" cy="712241"/>
            </a:xfrm>
            <a:custGeom>
              <a:avLst/>
              <a:gdLst/>
              <a:ahLst/>
              <a:cxnLst/>
              <a:rect l="l" t="t" r="r" b="b"/>
              <a:pathLst>
                <a:path w="772077" h="712241">
                  <a:moveTo>
                    <a:pt x="0" y="0"/>
                  </a:moveTo>
                  <a:lnTo>
                    <a:pt x="772077" y="0"/>
                  </a:lnTo>
                  <a:lnTo>
                    <a:pt x="772077" y="712241"/>
                  </a:lnTo>
                  <a:lnTo>
                    <a:pt x="0" y="712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0" y="6195096"/>
              <a:ext cx="772077" cy="712241"/>
            </a:xfrm>
            <a:custGeom>
              <a:avLst/>
              <a:gdLst/>
              <a:ahLst/>
              <a:cxnLst/>
              <a:rect l="l" t="t" r="r" b="b"/>
              <a:pathLst>
                <a:path w="772077" h="712241">
                  <a:moveTo>
                    <a:pt x="0" y="0"/>
                  </a:moveTo>
                  <a:lnTo>
                    <a:pt x="772077" y="0"/>
                  </a:lnTo>
                  <a:lnTo>
                    <a:pt x="772077" y="712242"/>
                  </a:lnTo>
                  <a:lnTo>
                    <a:pt x="0" y="7122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086184" y="4889130"/>
              <a:ext cx="5230192" cy="7522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92"/>
                </a:lnSpc>
                <a:spcBef>
                  <a:spcPct val="0"/>
                </a:spcBef>
              </a:pPr>
              <a:r>
                <a:rPr lang="en-US" sz="328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Palestras simples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086184" y="6109371"/>
              <a:ext cx="5230192" cy="7522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592"/>
                </a:lnSpc>
                <a:spcBef>
                  <a:spcPct val="0"/>
                </a:spcBef>
              </a:pPr>
              <a:r>
                <a:rPr lang="en-US" sz="328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WhatsApp/redes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007442" y="1219050"/>
            <a:ext cx="9735685" cy="7848900"/>
            <a:chOff x="0" y="0"/>
            <a:chExt cx="12980913" cy="10465200"/>
          </a:xfrm>
        </p:grpSpPr>
        <p:grpSp>
          <p:nvGrpSpPr>
            <p:cNvPr id="3" name="Group 3"/>
            <p:cNvGrpSpPr/>
            <p:nvPr/>
          </p:nvGrpSpPr>
          <p:grpSpPr>
            <a:xfrm>
              <a:off x="4928792" y="5779359"/>
              <a:ext cx="8052121" cy="4685842"/>
              <a:chOff x="0" y="0"/>
              <a:chExt cx="2267990" cy="1319832"/>
            </a:xfrm>
          </p:grpSpPr>
          <p:sp>
            <p:nvSpPr>
              <p:cNvPr id="4" name="Freeform 4"/>
              <p:cNvSpPr/>
              <p:nvPr/>
            </p:nvSpPr>
            <p:spPr>
              <a:xfrm>
                <a:off x="0" y="0"/>
                <a:ext cx="2267990" cy="1319832"/>
              </a:xfrm>
              <a:custGeom>
                <a:avLst/>
                <a:gdLst/>
                <a:ahLst/>
                <a:cxnLst/>
                <a:rect l="l" t="t" r="r" b="b"/>
                <a:pathLst>
                  <a:path w="2267990" h="1319832">
                    <a:moveTo>
                      <a:pt x="0" y="0"/>
                    </a:moveTo>
                    <a:lnTo>
                      <a:pt x="2267990" y="0"/>
                    </a:lnTo>
                    <a:lnTo>
                      <a:pt x="2267990" y="1319832"/>
                    </a:lnTo>
                    <a:lnTo>
                      <a:pt x="0" y="1319832"/>
                    </a:lnTo>
                    <a:close/>
                  </a:path>
                </a:pathLst>
              </a:custGeom>
              <a:blipFill>
                <a:blip r:embed="rId2"/>
                <a:stretch>
                  <a:fillRect t="-35464" b="-7161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5" name="Group 5"/>
            <p:cNvGrpSpPr/>
            <p:nvPr/>
          </p:nvGrpSpPr>
          <p:grpSpPr>
            <a:xfrm>
              <a:off x="0" y="7039845"/>
              <a:ext cx="4646230" cy="3425355"/>
              <a:chOff x="0" y="0"/>
              <a:chExt cx="1308674" cy="964798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1308674" cy="964798"/>
              </a:xfrm>
              <a:custGeom>
                <a:avLst/>
                <a:gdLst/>
                <a:ahLst/>
                <a:cxnLst/>
                <a:rect l="l" t="t" r="r" b="b"/>
                <a:pathLst>
                  <a:path w="1308674" h="964798">
                    <a:moveTo>
                      <a:pt x="0" y="0"/>
                    </a:moveTo>
                    <a:lnTo>
                      <a:pt x="1308674" y="0"/>
                    </a:lnTo>
                    <a:lnTo>
                      <a:pt x="1308674" y="964798"/>
                    </a:lnTo>
                    <a:lnTo>
                      <a:pt x="0" y="964798"/>
                    </a:lnTo>
                    <a:close/>
                  </a:path>
                </a:pathLst>
              </a:custGeom>
              <a:blipFill>
                <a:blip r:embed="rId3"/>
                <a:stretch>
                  <a:fillRect l="-14325" t="-11207" r="-25172" b="-6344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>
              <a:off x="0" y="0"/>
              <a:ext cx="4646230" cy="6705969"/>
              <a:chOff x="0" y="0"/>
              <a:chExt cx="1276955" cy="1843048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1276955" cy="1843048"/>
              </a:xfrm>
              <a:custGeom>
                <a:avLst/>
                <a:gdLst/>
                <a:ahLst/>
                <a:cxnLst/>
                <a:rect l="l" t="t" r="r" b="b"/>
                <a:pathLst>
                  <a:path w="1276955" h="1843048">
                    <a:moveTo>
                      <a:pt x="0" y="0"/>
                    </a:moveTo>
                    <a:lnTo>
                      <a:pt x="1276955" y="0"/>
                    </a:lnTo>
                    <a:lnTo>
                      <a:pt x="1276955" y="1843048"/>
                    </a:lnTo>
                    <a:lnTo>
                      <a:pt x="0" y="1843048"/>
                    </a:lnTo>
                    <a:close/>
                  </a:path>
                </a:pathLst>
              </a:custGeom>
              <a:blipFill>
                <a:blip r:embed="rId4"/>
                <a:stretch>
                  <a:fillRect l="-51620" r="-6550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</p:grpSp>
        <p:grpSp>
          <p:nvGrpSpPr>
            <p:cNvPr id="9" name="Group 9"/>
            <p:cNvGrpSpPr/>
            <p:nvPr/>
          </p:nvGrpSpPr>
          <p:grpSpPr>
            <a:xfrm>
              <a:off x="4928792" y="0"/>
              <a:ext cx="8052121" cy="5489521"/>
              <a:chOff x="0" y="0"/>
              <a:chExt cx="2530121" cy="1724906"/>
            </a:xfrm>
          </p:grpSpPr>
          <p:sp>
            <p:nvSpPr>
              <p:cNvPr id="10" name="Freeform 10"/>
              <p:cNvSpPr/>
              <p:nvPr/>
            </p:nvSpPr>
            <p:spPr>
              <a:xfrm>
                <a:off x="0" y="0"/>
                <a:ext cx="2530121" cy="1724906"/>
              </a:xfrm>
              <a:custGeom>
                <a:avLst/>
                <a:gdLst/>
                <a:ahLst/>
                <a:cxnLst/>
                <a:rect l="l" t="t" r="r" b="b"/>
                <a:pathLst>
                  <a:path w="2530121" h="1724906">
                    <a:moveTo>
                      <a:pt x="0" y="0"/>
                    </a:moveTo>
                    <a:lnTo>
                      <a:pt x="2530121" y="0"/>
                    </a:lnTo>
                    <a:lnTo>
                      <a:pt x="2530121" y="1724906"/>
                    </a:lnTo>
                    <a:lnTo>
                      <a:pt x="0" y="1724906"/>
                    </a:lnTo>
                    <a:close/>
                  </a:path>
                </a:pathLst>
              </a:custGeom>
              <a:blipFill>
                <a:blip r:embed="rId5"/>
                <a:stretch>
                  <a:fillRect l="-3054" r="-3054"/>
                </a:stretch>
              </a:blipFill>
            </p:spPr>
            <p:txBody>
              <a:bodyPr/>
              <a:lstStyle/>
              <a:p>
                <a:endParaRPr lang="pt-BR"/>
              </a:p>
            </p:txBody>
          </p:sp>
        </p:grpSp>
      </p:grpSp>
      <p:sp>
        <p:nvSpPr>
          <p:cNvPr id="11" name="Freeform 11"/>
          <p:cNvSpPr/>
          <p:nvPr/>
        </p:nvSpPr>
        <p:spPr>
          <a:xfrm>
            <a:off x="15644315" y="227822"/>
            <a:ext cx="2334393" cy="1968213"/>
          </a:xfrm>
          <a:custGeom>
            <a:avLst/>
            <a:gdLst/>
            <a:ahLst/>
            <a:cxnLst/>
            <a:rect l="l" t="t" r="r" b="b"/>
            <a:pathLst>
              <a:path w="2334393" h="1968213">
                <a:moveTo>
                  <a:pt x="0" y="0"/>
                </a:moveTo>
                <a:lnTo>
                  <a:pt x="2334392" y="0"/>
                </a:lnTo>
                <a:lnTo>
                  <a:pt x="2334392" y="1968214"/>
                </a:lnTo>
                <a:lnTo>
                  <a:pt x="0" y="196821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2" name="Group 12"/>
          <p:cNvGrpSpPr/>
          <p:nvPr/>
        </p:nvGrpSpPr>
        <p:grpSpPr>
          <a:xfrm>
            <a:off x="852529" y="834227"/>
            <a:ext cx="6355083" cy="8618545"/>
            <a:chOff x="0" y="0"/>
            <a:chExt cx="8473445" cy="11491393"/>
          </a:xfrm>
        </p:grpSpPr>
        <p:sp>
          <p:nvSpPr>
            <p:cNvPr id="13" name="Freeform 13"/>
            <p:cNvSpPr/>
            <p:nvPr/>
          </p:nvSpPr>
          <p:spPr>
            <a:xfrm>
              <a:off x="0" y="3245206"/>
              <a:ext cx="772077" cy="712241"/>
            </a:xfrm>
            <a:custGeom>
              <a:avLst/>
              <a:gdLst/>
              <a:ahLst/>
              <a:cxnLst/>
              <a:rect l="l" t="t" r="r" b="b"/>
              <a:pathLst>
                <a:path w="772077" h="712241">
                  <a:moveTo>
                    <a:pt x="0" y="0"/>
                  </a:moveTo>
                  <a:lnTo>
                    <a:pt x="772077" y="0"/>
                  </a:lnTo>
                  <a:lnTo>
                    <a:pt x="772077" y="712242"/>
                  </a:lnTo>
                  <a:lnTo>
                    <a:pt x="0" y="7122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86184" y="3212011"/>
              <a:ext cx="7387260" cy="123108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just">
                <a:lnSpc>
                  <a:spcPts val="3509"/>
                </a:lnSpc>
              </a:pPr>
              <a:r>
                <a:rPr lang="en-US" sz="328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Crie um canal direto com o segurado</a:t>
              </a:r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4957532"/>
              <a:ext cx="772077" cy="712241"/>
            </a:xfrm>
            <a:custGeom>
              <a:avLst/>
              <a:gdLst/>
              <a:ahLst/>
              <a:cxnLst/>
              <a:rect l="l" t="t" r="r" b="b"/>
              <a:pathLst>
                <a:path w="772077" h="712241">
                  <a:moveTo>
                    <a:pt x="0" y="0"/>
                  </a:moveTo>
                  <a:lnTo>
                    <a:pt x="772077" y="0"/>
                  </a:lnTo>
                  <a:lnTo>
                    <a:pt x="772077" y="712241"/>
                  </a:lnTo>
                  <a:lnTo>
                    <a:pt x="0" y="712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34707" y="6469873"/>
              <a:ext cx="772077" cy="712241"/>
            </a:xfrm>
            <a:custGeom>
              <a:avLst/>
              <a:gdLst/>
              <a:ahLst/>
              <a:cxnLst/>
              <a:rect l="l" t="t" r="r" b="b"/>
              <a:pathLst>
                <a:path w="772077" h="712241">
                  <a:moveTo>
                    <a:pt x="0" y="0"/>
                  </a:moveTo>
                  <a:lnTo>
                    <a:pt x="772077" y="0"/>
                  </a:lnTo>
                  <a:lnTo>
                    <a:pt x="772077" y="712241"/>
                  </a:lnTo>
                  <a:lnTo>
                    <a:pt x="0" y="712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0" y="8462119"/>
              <a:ext cx="772077" cy="712241"/>
            </a:xfrm>
            <a:custGeom>
              <a:avLst/>
              <a:gdLst/>
              <a:ahLst/>
              <a:cxnLst/>
              <a:rect l="l" t="t" r="r" b="b"/>
              <a:pathLst>
                <a:path w="772077" h="712241">
                  <a:moveTo>
                    <a:pt x="0" y="0"/>
                  </a:moveTo>
                  <a:lnTo>
                    <a:pt x="772077" y="0"/>
                  </a:lnTo>
                  <a:lnTo>
                    <a:pt x="772077" y="712241"/>
                  </a:lnTo>
                  <a:lnTo>
                    <a:pt x="0" y="712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086184" y="4991673"/>
              <a:ext cx="7387260" cy="7493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592"/>
                </a:lnSpc>
                <a:spcBef>
                  <a:spcPct val="0"/>
                </a:spcBef>
              </a:pPr>
              <a:r>
                <a:rPr lang="en-US" sz="328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Grave vídeos curtos 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086184" y="6474744"/>
              <a:ext cx="7387260" cy="15240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592"/>
                </a:lnSpc>
                <a:spcBef>
                  <a:spcPct val="0"/>
                </a:spcBef>
              </a:pPr>
              <a:r>
                <a:rPr lang="en-US" sz="328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Faça uma palestra por mês 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086184" y="8425019"/>
              <a:ext cx="6905429" cy="7493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592"/>
                </a:lnSpc>
                <a:spcBef>
                  <a:spcPct val="0"/>
                </a:spcBef>
              </a:pPr>
              <a:r>
                <a:rPr lang="en-US" sz="328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Vá até as secretarias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95250"/>
              <a:ext cx="8473445" cy="25399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7493"/>
                </a:lnSpc>
              </a:pPr>
              <a:r>
                <a:rPr lang="en-US" sz="5900" b="1" spc="-318">
                  <a:solidFill>
                    <a:srgbClr val="972626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COMECE AMANHÃ NO SEU RPPS</a:t>
              </a:r>
            </a:p>
          </p:txBody>
        </p:sp>
        <p:sp>
          <p:nvSpPr>
            <p:cNvPr id="22" name="Freeform 22"/>
            <p:cNvSpPr/>
            <p:nvPr/>
          </p:nvSpPr>
          <p:spPr>
            <a:xfrm>
              <a:off x="0" y="10028765"/>
              <a:ext cx="772077" cy="712241"/>
            </a:xfrm>
            <a:custGeom>
              <a:avLst/>
              <a:gdLst/>
              <a:ahLst/>
              <a:cxnLst/>
              <a:rect l="l" t="t" r="r" b="b"/>
              <a:pathLst>
                <a:path w="772077" h="712241">
                  <a:moveTo>
                    <a:pt x="0" y="0"/>
                  </a:moveTo>
                  <a:lnTo>
                    <a:pt x="772077" y="0"/>
                  </a:lnTo>
                  <a:lnTo>
                    <a:pt x="772077" y="712241"/>
                  </a:lnTo>
                  <a:lnTo>
                    <a:pt x="0" y="712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1086184" y="9967352"/>
              <a:ext cx="7387260" cy="15240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592"/>
                </a:lnSpc>
                <a:spcBef>
                  <a:spcPct val="0"/>
                </a:spcBef>
              </a:pPr>
              <a:r>
                <a:rPr lang="en-US" sz="328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Use o pós-aposentadoria como estratégia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1" y="1314132"/>
            <a:ext cx="4828838" cy="0"/>
          </a:xfrm>
          <a:prstGeom prst="line">
            <a:avLst/>
          </a:prstGeom>
          <a:ln w="1905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pt-BR"/>
          </a:p>
        </p:txBody>
      </p:sp>
      <p:grpSp>
        <p:nvGrpSpPr>
          <p:cNvPr id="3" name="Group 3"/>
          <p:cNvGrpSpPr/>
          <p:nvPr/>
        </p:nvGrpSpPr>
        <p:grpSpPr>
          <a:xfrm>
            <a:off x="588439" y="3233139"/>
            <a:ext cx="3594215" cy="6053507"/>
            <a:chOff x="0" y="0"/>
            <a:chExt cx="865806" cy="145822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65806" cy="1458222"/>
            </a:xfrm>
            <a:custGeom>
              <a:avLst/>
              <a:gdLst/>
              <a:ahLst/>
              <a:cxnLst/>
              <a:rect l="l" t="t" r="r" b="b"/>
              <a:pathLst>
                <a:path w="865806" h="1458222">
                  <a:moveTo>
                    <a:pt x="0" y="0"/>
                  </a:moveTo>
                  <a:lnTo>
                    <a:pt x="865806" y="0"/>
                  </a:lnTo>
                  <a:lnTo>
                    <a:pt x="865806" y="1458222"/>
                  </a:lnTo>
                  <a:lnTo>
                    <a:pt x="0" y="1458222"/>
                  </a:lnTo>
                  <a:close/>
                </a:path>
              </a:pathLst>
            </a:custGeom>
            <a:ln w="1905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865806" cy="1515372"/>
            </a:xfrm>
            <a:prstGeom prst="rect">
              <a:avLst/>
            </a:prstGeom>
          </p:spPr>
          <p:txBody>
            <a:bodyPr lIns="55542" tIns="55542" rIns="55542" bIns="55542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4161825" y="3233139"/>
            <a:ext cx="4055119" cy="3067989"/>
            <a:chOff x="0" y="0"/>
            <a:chExt cx="976833" cy="73904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976833" cy="739044"/>
            </a:xfrm>
            <a:custGeom>
              <a:avLst/>
              <a:gdLst/>
              <a:ahLst/>
              <a:cxnLst/>
              <a:rect l="l" t="t" r="r" b="b"/>
              <a:pathLst>
                <a:path w="976833" h="739044">
                  <a:moveTo>
                    <a:pt x="0" y="0"/>
                  </a:moveTo>
                  <a:lnTo>
                    <a:pt x="976833" y="0"/>
                  </a:lnTo>
                  <a:lnTo>
                    <a:pt x="976833" y="739044"/>
                  </a:lnTo>
                  <a:lnTo>
                    <a:pt x="0" y="739044"/>
                  </a:lnTo>
                  <a:close/>
                </a:path>
              </a:pathLst>
            </a:custGeom>
            <a:ln w="1905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976833" cy="796194"/>
            </a:xfrm>
            <a:prstGeom prst="rect">
              <a:avLst/>
            </a:prstGeom>
          </p:spPr>
          <p:txBody>
            <a:bodyPr lIns="55542" tIns="55542" rIns="55542" bIns="55542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161825" y="6284218"/>
            <a:ext cx="6397341" cy="3002428"/>
            <a:chOff x="0" y="0"/>
            <a:chExt cx="1541048" cy="72325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541048" cy="723251"/>
            </a:xfrm>
            <a:custGeom>
              <a:avLst/>
              <a:gdLst/>
              <a:ahLst/>
              <a:cxnLst/>
              <a:rect l="l" t="t" r="r" b="b"/>
              <a:pathLst>
                <a:path w="1541048" h="723251">
                  <a:moveTo>
                    <a:pt x="0" y="0"/>
                  </a:moveTo>
                  <a:lnTo>
                    <a:pt x="1541048" y="0"/>
                  </a:lnTo>
                  <a:lnTo>
                    <a:pt x="1541048" y="723251"/>
                  </a:lnTo>
                  <a:lnTo>
                    <a:pt x="0" y="723251"/>
                  </a:lnTo>
                  <a:close/>
                </a:path>
              </a:pathLst>
            </a:custGeom>
            <a:ln w="1905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57150"/>
              <a:ext cx="1541048" cy="780401"/>
            </a:xfrm>
            <a:prstGeom prst="rect">
              <a:avLst/>
            </a:prstGeom>
          </p:spPr>
          <p:txBody>
            <a:bodyPr lIns="55542" tIns="55542" rIns="55542" bIns="55542" rtlCol="0" anchor="ctr"/>
            <a:lstStyle/>
            <a:p>
              <a:pPr algn="ctr">
                <a:lnSpc>
                  <a:spcPts val="3500"/>
                </a:lnSpc>
              </a:pPr>
              <a:endParaRPr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473685" y="6512100"/>
            <a:ext cx="9975672" cy="3346238"/>
            <a:chOff x="0" y="0"/>
            <a:chExt cx="3287131" cy="110263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287131" cy="1102635"/>
            </a:xfrm>
            <a:custGeom>
              <a:avLst/>
              <a:gdLst/>
              <a:ahLst/>
              <a:cxnLst/>
              <a:rect l="l" t="t" r="r" b="b"/>
              <a:pathLst>
                <a:path w="3287131" h="1102635">
                  <a:moveTo>
                    <a:pt x="0" y="0"/>
                  </a:moveTo>
                  <a:lnTo>
                    <a:pt x="3287131" y="0"/>
                  </a:lnTo>
                  <a:lnTo>
                    <a:pt x="3287131" y="1102635"/>
                  </a:lnTo>
                  <a:lnTo>
                    <a:pt x="0" y="1102635"/>
                  </a:lnTo>
                  <a:close/>
                </a:path>
              </a:pathLst>
            </a:custGeom>
            <a:blipFill>
              <a:blip r:embed="rId2"/>
              <a:stretch>
                <a:fillRect t="-54233" b="-63763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473685" y="3233139"/>
            <a:ext cx="6743260" cy="3026754"/>
            <a:chOff x="0" y="0"/>
            <a:chExt cx="2222003" cy="99736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222003" cy="997360"/>
            </a:xfrm>
            <a:custGeom>
              <a:avLst/>
              <a:gdLst/>
              <a:ahLst/>
              <a:cxnLst/>
              <a:rect l="l" t="t" r="r" b="b"/>
              <a:pathLst>
                <a:path w="2222003" h="997360">
                  <a:moveTo>
                    <a:pt x="0" y="0"/>
                  </a:moveTo>
                  <a:lnTo>
                    <a:pt x="2222003" y="0"/>
                  </a:lnTo>
                  <a:lnTo>
                    <a:pt x="2222003" y="997360"/>
                  </a:lnTo>
                  <a:lnTo>
                    <a:pt x="0" y="997360"/>
                  </a:lnTo>
                  <a:close/>
                </a:path>
              </a:pathLst>
            </a:custGeom>
            <a:blipFill>
              <a:blip r:embed="rId3"/>
              <a:stretch>
                <a:fillRect t="-40947" r="-2550" b="-35728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8414813" y="1028700"/>
            <a:ext cx="6937219" cy="5231192"/>
            <a:chOff x="0" y="0"/>
            <a:chExt cx="1296319" cy="97752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296319" cy="977524"/>
            </a:xfrm>
            <a:custGeom>
              <a:avLst/>
              <a:gdLst/>
              <a:ahLst/>
              <a:cxnLst/>
              <a:rect l="l" t="t" r="r" b="b"/>
              <a:pathLst>
                <a:path w="1296319" h="977524">
                  <a:moveTo>
                    <a:pt x="0" y="0"/>
                  </a:moveTo>
                  <a:lnTo>
                    <a:pt x="1296319" y="0"/>
                  </a:lnTo>
                  <a:lnTo>
                    <a:pt x="1296319" y="977524"/>
                  </a:lnTo>
                  <a:lnTo>
                    <a:pt x="0" y="977524"/>
                  </a:lnTo>
                  <a:close/>
                </a:path>
              </a:pathLst>
            </a:custGeom>
            <a:blipFill>
              <a:blip r:embed="rId4"/>
              <a:stretch>
                <a:fillRect l="-1520" t="-21336" r="-1520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8" name="Freeform 18"/>
          <p:cNvSpPr/>
          <p:nvPr/>
        </p:nvSpPr>
        <p:spPr>
          <a:xfrm>
            <a:off x="15644315" y="227822"/>
            <a:ext cx="2334393" cy="1968213"/>
          </a:xfrm>
          <a:custGeom>
            <a:avLst/>
            <a:gdLst/>
            <a:ahLst/>
            <a:cxnLst/>
            <a:rect l="l" t="t" r="r" b="b"/>
            <a:pathLst>
              <a:path w="2334393" h="1968213">
                <a:moveTo>
                  <a:pt x="0" y="0"/>
                </a:moveTo>
                <a:lnTo>
                  <a:pt x="2334392" y="0"/>
                </a:lnTo>
                <a:lnTo>
                  <a:pt x="2334392" y="1968214"/>
                </a:lnTo>
                <a:lnTo>
                  <a:pt x="0" y="19682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9" name="Group 19"/>
          <p:cNvGrpSpPr/>
          <p:nvPr/>
        </p:nvGrpSpPr>
        <p:grpSpPr>
          <a:xfrm>
            <a:off x="11649382" y="6820884"/>
            <a:ext cx="4636191" cy="2437416"/>
            <a:chOff x="0" y="0"/>
            <a:chExt cx="6181588" cy="3249887"/>
          </a:xfrm>
        </p:grpSpPr>
        <p:sp>
          <p:nvSpPr>
            <p:cNvPr id="20" name="TextBox 20"/>
            <p:cNvSpPr txBox="1"/>
            <p:nvPr/>
          </p:nvSpPr>
          <p:spPr>
            <a:xfrm>
              <a:off x="1331590" y="-85725"/>
              <a:ext cx="4706681" cy="7493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592"/>
                </a:lnSpc>
                <a:spcBef>
                  <a:spcPct val="0"/>
                </a:spcBef>
              </a:pPr>
              <a:r>
                <a:rPr lang="en-US" sz="328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Proximidade</a:t>
              </a: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1331590" y="1197804"/>
              <a:ext cx="4849998" cy="7493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592"/>
                </a:lnSpc>
                <a:spcBef>
                  <a:spcPct val="0"/>
                </a:spcBef>
              </a:pPr>
              <a:r>
                <a:rPr lang="en-US" sz="328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Agilidade</a:t>
              </a:r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1373246" y="2500546"/>
              <a:ext cx="4801730" cy="7493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592"/>
                </a:lnSpc>
                <a:spcBef>
                  <a:spcPct val="0"/>
                </a:spcBef>
              </a:pPr>
              <a:r>
                <a:rPr lang="en-US" sz="328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Conexão real</a:t>
              </a:r>
            </a:p>
          </p:txBody>
        </p:sp>
        <p:sp>
          <p:nvSpPr>
            <p:cNvPr id="23" name="Freeform 23"/>
            <p:cNvSpPr/>
            <p:nvPr/>
          </p:nvSpPr>
          <p:spPr>
            <a:xfrm>
              <a:off x="0" y="48782"/>
              <a:ext cx="923581" cy="552470"/>
            </a:xfrm>
            <a:custGeom>
              <a:avLst/>
              <a:gdLst/>
              <a:ahLst/>
              <a:cxnLst/>
              <a:rect l="l" t="t" r="r" b="b"/>
              <a:pathLst>
                <a:path w="923581" h="552470">
                  <a:moveTo>
                    <a:pt x="0" y="0"/>
                  </a:moveTo>
                  <a:lnTo>
                    <a:pt x="923581" y="0"/>
                  </a:lnTo>
                  <a:lnTo>
                    <a:pt x="923581" y="552470"/>
                  </a:lnTo>
                  <a:lnTo>
                    <a:pt x="0" y="5524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24" name="Freeform 24"/>
            <p:cNvSpPr/>
            <p:nvPr/>
          </p:nvSpPr>
          <p:spPr>
            <a:xfrm>
              <a:off x="99554" y="1394675"/>
              <a:ext cx="923581" cy="552470"/>
            </a:xfrm>
            <a:custGeom>
              <a:avLst/>
              <a:gdLst/>
              <a:ahLst/>
              <a:cxnLst/>
              <a:rect l="l" t="t" r="r" b="b"/>
              <a:pathLst>
                <a:path w="923581" h="552470">
                  <a:moveTo>
                    <a:pt x="0" y="0"/>
                  </a:moveTo>
                  <a:lnTo>
                    <a:pt x="923581" y="0"/>
                  </a:lnTo>
                  <a:lnTo>
                    <a:pt x="923581" y="552470"/>
                  </a:lnTo>
                  <a:lnTo>
                    <a:pt x="0" y="5524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25" name="Freeform 25"/>
            <p:cNvSpPr/>
            <p:nvPr/>
          </p:nvSpPr>
          <p:spPr>
            <a:xfrm>
              <a:off x="120382" y="2607545"/>
              <a:ext cx="923581" cy="552470"/>
            </a:xfrm>
            <a:custGeom>
              <a:avLst/>
              <a:gdLst/>
              <a:ahLst/>
              <a:cxnLst/>
              <a:rect l="l" t="t" r="r" b="b"/>
              <a:pathLst>
                <a:path w="923581" h="552470">
                  <a:moveTo>
                    <a:pt x="0" y="0"/>
                  </a:moveTo>
                  <a:lnTo>
                    <a:pt x="923581" y="0"/>
                  </a:lnTo>
                  <a:lnTo>
                    <a:pt x="923581" y="552469"/>
                  </a:lnTo>
                  <a:lnTo>
                    <a:pt x="0" y="55246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26" name="TextBox 26"/>
          <p:cNvSpPr txBox="1"/>
          <p:nvPr/>
        </p:nvSpPr>
        <p:spPr>
          <a:xfrm>
            <a:off x="1473685" y="886054"/>
            <a:ext cx="6743260" cy="215963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31"/>
              </a:lnSpc>
            </a:pPr>
            <a:r>
              <a:rPr lang="en-US" sz="6560" b="1" spc="-354">
                <a:solidFill>
                  <a:srgbClr val="972626"/>
                </a:solidFill>
                <a:latin typeface="Poppins Bold"/>
                <a:ea typeface="Poppins Bold"/>
                <a:cs typeface="Poppins Bold"/>
                <a:sym typeface="Poppins Bold"/>
              </a:rPr>
              <a:t>SER PEQUENO É VANTAGEM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080378" y="5743919"/>
            <a:ext cx="6039090" cy="3514381"/>
            <a:chOff x="0" y="0"/>
            <a:chExt cx="2267990" cy="131983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267990" cy="1319832"/>
            </a:xfrm>
            <a:custGeom>
              <a:avLst/>
              <a:gdLst/>
              <a:ahLst/>
              <a:cxnLst/>
              <a:rect l="l" t="t" r="r" b="b"/>
              <a:pathLst>
                <a:path w="2267990" h="1319832">
                  <a:moveTo>
                    <a:pt x="0" y="0"/>
                  </a:moveTo>
                  <a:lnTo>
                    <a:pt x="2267990" y="0"/>
                  </a:lnTo>
                  <a:lnTo>
                    <a:pt x="2267990" y="1319832"/>
                  </a:lnTo>
                  <a:lnTo>
                    <a:pt x="0" y="1319832"/>
                  </a:lnTo>
                  <a:close/>
                </a:path>
              </a:pathLst>
            </a:custGeom>
            <a:blipFill>
              <a:blip r:embed="rId2"/>
              <a:stretch>
                <a:fillRect l="-14560" r="-14560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7383783" y="6689284"/>
            <a:ext cx="3484672" cy="2569016"/>
            <a:chOff x="0" y="0"/>
            <a:chExt cx="1308674" cy="96479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08674" cy="964798"/>
            </a:xfrm>
            <a:custGeom>
              <a:avLst/>
              <a:gdLst/>
              <a:ahLst/>
              <a:cxnLst/>
              <a:rect l="l" t="t" r="r" b="b"/>
              <a:pathLst>
                <a:path w="1308674" h="964798">
                  <a:moveTo>
                    <a:pt x="0" y="0"/>
                  </a:moveTo>
                  <a:lnTo>
                    <a:pt x="1308674" y="0"/>
                  </a:lnTo>
                  <a:lnTo>
                    <a:pt x="1308674" y="964798"/>
                  </a:lnTo>
                  <a:lnTo>
                    <a:pt x="0" y="964798"/>
                  </a:lnTo>
                  <a:close/>
                </a:path>
              </a:pathLst>
            </a:custGeom>
            <a:blipFill>
              <a:blip r:embed="rId3"/>
              <a:stretch>
                <a:fillRect t="-4676" b="-4676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383783" y="1409400"/>
            <a:ext cx="3484672" cy="5029477"/>
            <a:chOff x="0" y="0"/>
            <a:chExt cx="1276955" cy="1843048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276955" cy="1843048"/>
            </a:xfrm>
            <a:custGeom>
              <a:avLst/>
              <a:gdLst/>
              <a:ahLst/>
              <a:cxnLst/>
              <a:rect l="l" t="t" r="r" b="b"/>
              <a:pathLst>
                <a:path w="1276955" h="1843048">
                  <a:moveTo>
                    <a:pt x="0" y="0"/>
                  </a:moveTo>
                  <a:lnTo>
                    <a:pt x="1276955" y="0"/>
                  </a:lnTo>
                  <a:lnTo>
                    <a:pt x="1276955" y="1843048"/>
                  </a:lnTo>
                  <a:lnTo>
                    <a:pt x="0" y="1843048"/>
                  </a:lnTo>
                  <a:close/>
                </a:path>
              </a:pathLst>
            </a:custGeom>
            <a:blipFill>
              <a:blip r:embed="rId4"/>
              <a:stretch>
                <a:fillRect l="-95802" r="-64253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080378" y="1409400"/>
            <a:ext cx="6039090" cy="4117141"/>
            <a:chOff x="0" y="0"/>
            <a:chExt cx="2530121" cy="1724906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530121" cy="1724906"/>
            </a:xfrm>
            <a:custGeom>
              <a:avLst/>
              <a:gdLst/>
              <a:ahLst/>
              <a:cxnLst/>
              <a:rect l="l" t="t" r="r" b="b"/>
              <a:pathLst>
                <a:path w="2530121" h="1724906">
                  <a:moveTo>
                    <a:pt x="0" y="0"/>
                  </a:moveTo>
                  <a:lnTo>
                    <a:pt x="2530121" y="0"/>
                  </a:lnTo>
                  <a:lnTo>
                    <a:pt x="2530121" y="1724906"/>
                  </a:lnTo>
                  <a:lnTo>
                    <a:pt x="0" y="1724906"/>
                  </a:lnTo>
                  <a:close/>
                </a:path>
              </a:pathLst>
            </a:custGeom>
            <a:blipFill>
              <a:blip r:embed="rId5"/>
              <a:stretch>
                <a:fillRect t="-31152" b="-15528"/>
              </a:stretch>
            </a:blipFill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5644315" y="227822"/>
            <a:ext cx="2334393" cy="1968213"/>
          </a:xfrm>
          <a:custGeom>
            <a:avLst/>
            <a:gdLst/>
            <a:ahLst/>
            <a:cxnLst/>
            <a:rect l="l" t="t" r="r" b="b"/>
            <a:pathLst>
              <a:path w="2334393" h="1968213">
                <a:moveTo>
                  <a:pt x="0" y="0"/>
                </a:moveTo>
                <a:lnTo>
                  <a:pt x="2334392" y="0"/>
                </a:lnTo>
                <a:lnTo>
                  <a:pt x="2334392" y="1968214"/>
                </a:lnTo>
                <a:lnTo>
                  <a:pt x="0" y="196821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grpSp>
        <p:nvGrpSpPr>
          <p:cNvPr id="11" name="Group 11"/>
          <p:cNvGrpSpPr/>
          <p:nvPr/>
        </p:nvGrpSpPr>
        <p:grpSpPr>
          <a:xfrm>
            <a:off x="1316631" y="1837235"/>
            <a:ext cx="6355083" cy="6612530"/>
            <a:chOff x="0" y="0"/>
            <a:chExt cx="8473445" cy="8816707"/>
          </a:xfrm>
        </p:grpSpPr>
        <p:sp>
          <p:nvSpPr>
            <p:cNvPr id="12" name="TextBox 12"/>
            <p:cNvSpPr txBox="1"/>
            <p:nvPr/>
          </p:nvSpPr>
          <p:spPr>
            <a:xfrm>
              <a:off x="0" y="-95250"/>
              <a:ext cx="8473445" cy="37972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7493"/>
                </a:lnSpc>
              </a:pPr>
              <a:r>
                <a:rPr lang="en-US" sz="5900" b="1" spc="-318" dirty="0">
                  <a:solidFill>
                    <a:srgbClr val="972626"/>
                  </a:solidFill>
                  <a:latin typeface="Poppins Bold"/>
                  <a:ea typeface="Poppins Bold"/>
                  <a:cs typeface="Poppins Bold"/>
                  <a:sym typeface="Poppins Bold"/>
                </a:rPr>
                <a:t>O QUE MUDA QUANDO VOCÊ COMEÇA?</a:t>
              </a:r>
            </a:p>
          </p:txBody>
        </p:sp>
        <p:sp>
          <p:nvSpPr>
            <p:cNvPr id="13" name="Freeform 13"/>
            <p:cNvSpPr/>
            <p:nvPr/>
          </p:nvSpPr>
          <p:spPr>
            <a:xfrm>
              <a:off x="0" y="4510559"/>
              <a:ext cx="772077" cy="712241"/>
            </a:xfrm>
            <a:custGeom>
              <a:avLst/>
              <a:gdLst/>
              <a:ahLst/>
              <a:cxnLst/>
              <a:rect l="l" t="t" r="r" b="b"/>
              <a:pathLst>
                <a:path w="772077" h="712241">
                  <a:moveTo>
                    <a:pt x="0" y="0"/>
                  </a:moveTo>
                  <a:lnTo>
                    <a:pt x="772077" y="0"/>
                  </a:lnTo>
                  <a:lnTo>
                    <a:pt x="772077" y="712241"/>
                  </a:lnTo>
                  <a:lnTo>
                    <a:pt x="0" y="712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086184" y="4470572"/>
              <a:ext cx="5230192" cy="7493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592"/>
                </a:lnSpc>
                <a:spcBef>
                  <a:spcPct val="0"/>
                </a:spcBef>
              </a:pPr>
              <a:r>
                <a:rPr lang="en-US" sz="328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Mais consciência</a:t>
              </a:r>
            </a:p>
          </p:txBody>
        </p:sp>
        <p:sp>
          <p:nvSpPr>
            <p:cNvPr id="15" name="Freeform 15"/>
            <p:cNvSpPr/>
            <p:nvPr/>
          </p:nvSpPr>
          <p:spPr>
            <a:xfrm>
              <a:off x="0" y="5730800"/>
              <a:ext cx="772077" cy="712241"/>
            </a:xfrm>
            <a:custGeom>
              <a:avLst/>
              <a:gdLst/>
              <a:ahLst/>
              <a:cxnLst/>
              <a:rect l="l" t="t" r="r" b="b"/>
              <a:pathLst>
                <a:path w="772077" h="712241">
                  <a:moveTo>
                    <a:pt x="0" y="0"/>
                  </a:moveTo>
                  <a:lnTo>
                    <a:pt x="772077" y="0"/>
                  </a:lnTo>
                  <a:lnTo>
                    <a:pt x="772077" y="712242"/>
                  </a:lnTo>
                  <a:lnTo>
                    <a:pt x="0" y="71224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0" y="6951042"/>
              <a:ext cx="772077" cy="712241"/>
            </a:xfrm>
            <a:custGeom>
              <a:avLst/>
              <a:gdLst/>
              <a:ahLst/>
              <a:cxnLst/>
              <a:rect l="l" t="t" r="r" b="b"/>
              <a:pathLst>
                <a:path w="772077" h="712241">
                  <a:moveTo>
                    <a:pt x="0" y="0"/>
                  </a:moveTo>
                  <a:lnTo>
                    <a:pt x="772077" y="0"/>
                  </a:lnTo>
                  <a:lnTo>
                    <a:pt x="772077" y="712241"/>
                  </a:lnTo>
                  <a:lnTo>
                    <a:pt x="0" y="712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0" y="8104466"/>
              <a:ext cx="772077" cy="712241"/>
            </a:xfrm>
            <a:custGeom>
              <a:avLst/>
              <a:gdLst/>
              <a:ahLst/>
              <a:cxnLst/>
              <a:rect l="l" t="t" r="r" b="b"/>
              <a:pathLst>
                <a:path w="772077" h="712241">
                  <a:moveTo>
                    <a:pt x="0" y="0"/>
                  </a:moveTo>
                  <a:lnTo>
                    <a:pt x="772077" y="0"/>
                  </a:lnTo>
                  <a:lnTo>
                    <a:pt x="772077" y="712241"/>
                  </a:lnTo>
                  <a:lnTo>
                    <a:pt x="0" y="71224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1086184" y="5645075"/>
              <a:ext cx="5230192" cy="7493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592"/>
                </a:lnSpc>
                <a:spcBef>
                  <a:spcPct val="0"/>
                </a:spcBef>
              </a:pPr>
              <a:r>
                <a:rPr lang="en-US" sz="328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Menos conflitos</a:t>
              </a:r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1086184" y="6865317"/>
              <a:ext cx="5230192" cy="7493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592"/>
                </a:lnSpc>
                <a:spcBef>
                  <a:spcPct val="0"/>
                </a:spcBef>
              </a:pPr>
              <a:r>
                <a:rPr lang="en-US" sz="328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Mais confiança</a:t>
              </a: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1086184" y="8064479"/>
              <a:ext cx="6905429" cy="7493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592"/>
                </a:lnSpc>
                <a:spcBef>
                  <a:spcPct val="0"/>
                </a:spcBef>
              </a:pPr>
              <a:r>
                <a:rPr lang="en-US" sz="3280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rPr>
                <a:t>Gestão fortalecida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5644315" y="227822"/>
            <a:ext cx="2334393" cy="1968213"/>
          </a:xfrm>
          <a:custGeom>
            <a:avLst/>
            <a:gdLst/>
            <a:ahLst/>
            <a:cxnLst/>
            <a:rect l="l" t="t" r="r" b="b"/>
            <a:pathLst>
              <a:path w="2334393" h="1968213">
                <a:moveTo>
                  <a:pt x="0" y="0"/>
                </a:moveTo>
                <a:lnTo>
                  <a:pt x="2334392" y="0"/>
                </a:lnTo>
                <a:lnTo>
                  <a:pt x="2334392" y="1968214"/>
                </a:lnTo>
                <a:lnTo>
                  <a:pt x="0" y="19682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t-BR"/>
          </a:p>
        </p:txBody>
      </p:sp>
      <p:sp>
        <p:nvSpPr>
          <p:cNvPr id="3" name="TextBox 3"/>
          <p:cNvSpPr txBox="1"/>
          <p:nvPr/>
        </p:nvSpPr>
        <p:spPr>
          <a:xfrm>
            <a:off x="3400535" y="3247682"/>
            <a:ext cx="11486930" cy="36773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31"/>
              </a:lnSpc>
            </a:pPr>
            <a:r>
              <a:rPr lang="en-US" sz="6560" b="1" spc="-354" dirty="0">
                <a:solidFill>
                  <a:srgbClr val="972626"/>
                </a:solidFill>
                <a:latin typeface="Poppins Bold"/>
                <a:ea typeface="Poppins Bold"/>
                <a:cs typeface="Poppins Bold"/>
                <a:sym typeface="Poppins Bold"/>
              </a:rPr>
              <a:t>NÃO ESPERE O CENÁRIO IDEAL</a:t>
            </a:r>
          </a:p>
          <a:p>
            <a:pPr algn="ctr">
              <a:lnSpc>
                <a:spcPts val="5079"/>
              </a:lnSpc>
            </a:pPr>
            <a:endParaRPr lang="en-US" sz="6560" b="1" spc="-354" dirty="0">
              <a:solidFill>
                <a:srgbClr val="972626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algn="ctr">
              <a:lnSpc>
                <a:spcPts val="5079"/>
              </a:lnSpc>
            </a:pPr>
            <a:r>
              <a:rPr lang="en-US" sz="3999" b="1" spc="-215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COMECE COM O QUE VOCÊ TEM HOJE</a:t>
            </a:r>
          </a:p>
          <a:p>
            <a:pPr algn="ctr">
              <a:lnSpc>
                <a:spcPts val="5079"/>
              </a:lnSpc>
            </a:pPr>
            <a:endParaRPr lang="en-US" sz="3999" b="1" spc="-215" dirty="0">
              <a:solidFill>
                <a:srgbClr val="000000"/>
              </a:solidFill>
              <a:latin typeface="Poppins Bold"/>
              <a:ea typeface="Poppins Bold"/>
              <a:cs typeface="Poppins Bold"/>
              <a:sym typeface="Poppins Bold"/>
            </a:endParaRPr>
          </a:p>
          <a:p>
            <a:pPr algn="ctr">
              <a:lnSpc>
                <a:spcPts val="5079"/>
              </a:lnSpc>
            </a:pPr>
            <a:r>
              <a:rPr lang="en-US" sz="3999" b="1" spc="-215" dirty="0">
                <a:solidFill>
                  <a:srgbClr val="000000"/>
                </a:solidFill>
                <a:latin typeface="Poppins Bold"/>
                <a:ea typeface="Poppins Bold"/>
                <a:cs typeface="Poppins Bold"/>
                <a:sym typeface="Poppins Bold"/>
              </a:rPr>
              <a:t>MAS COMECE!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132</Words>
  <Application>Microsoft Office PowerPoint</Application>
  <PresentationFormat>Custom</PresentationFormat>
  <Paragraphs>38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Poppins Italics</vt:lpstr>
      <vt:lpstr>Calibri</vt:lpstr>
      <vt:lpstr>Poppins Bold</vt:lpstr>
      <vt:lpstr>Arial</vt:lpstr>
      <vt:lpstr>Poppins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Educação P</dc:title>
  <cp:lastModifiedBy>Marco Aurélio Dias</cp:lastModifiedBy>
  <cp:revision>19</cp:revision>
  <dcterms:created xsi:type="dcterms:W3CDTF">2006-08-16T00:00:00Z</dcterms:created>
  <dcterms:modified xsi:type="dcterms:W3CDTF">2026-04-08T10:19:08Z</dcterms:modified>
  <dc:identifier>DAHGLkriy1A</dc:identifier>
</cp:coreProperties>
</file>